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</p:sldIdLst>
  <p:sldSz cx="18288000" cy="10287000"/>
  <p:notesSz cx="6858000" cy="9144000"/>
  <p:embeddedFontLst>
    <p:embeddedFont>
      <p:font typeface="Arita Buri Medium" charset="1" panose="02020603020101020101"/>
      <p:regular r:id="rId29"/>
    </p:embeddedFont>
    <p:embeddedFont>
      <p:font typeface="Arita Buri Medium Bold" charset="1" panose="02020603020101020101"/>
      <p:regular r:id="rId30"/>
    </p:embeddedFont>
    <p:embeddedFont>
      <p:font typeface="Tlab 레트로라이프" charset="1" panose="02000600000000000000"/>
      <p:regular r:id="rId31"/>
    </p:embeddedFont>
    <p:embeddedFont>
      <p:font typeface="Black Han Sans" charset="1" panose="00000000000000000000"/>
      <p:regular r:id="rId32"/>
    </p:embeddedFont>
    <p:embeddedFont>
      <p:font typeface="210 밀레니얼" charset="1" panose="02020503020101020101"/>
      <p:regular r:id="rId33"/>
    </p:embeddedFont>
    <p:embeddedFont>
      <p:font typeface="210 네모진" charset="1" panose="02020503020101020101"/>
      <p:regular r:id="rId34"/>
    </p:embeddedFont>
    <p:embeddedFont>
      <p:font typeface="Source Han Sans KR Normal" charset="1" panose="020B0400000000000000"/>
      <p:regular r:id="rId35"/>
    </p:embeddedFont>
    <p:embeddedFont>
      <p:font typeface="Arita Buri Thin" charset="1" panose="02020603020101020101"/>
      <p:regular r:id="rId3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png" Type="http://schemas.openxmlformats.org/officeDocument/2006/relationships/image"/><Relationship Id="rId4" Target="../media/image11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png" Type="http://schemas.openxmlformats.org/officeDocument/2006/relationships/image"/><Relationship Id="rId4" Target="../media/image14.png" Type="http://schemas.openxmlformats.org/officeDocument/2006/relationships/image"/><Relationship Id="rId5" Target="../media/image15.png" Type="http://schemas.openxmlformats.org/officeDocument/2006/relationships/image"/><Relationship Id="rId6" Target="../media/image16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png" Type="http://schemas.openxmlformats.org/officeDocument/2006/relationships/image"/><Relationship Id="rId4" Target="../media/image19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png" Type="http://schemas.openxmlformats.org/officeDocument/2006/relationships/image"/><Relationship Id="rId4" Target="../media/image23.png" Type="http://schemas.openxmlformats.org/officeDocument/2006/relationships/image"/><Relationship Id="rId5" Target="../media/image24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Relationship Id="rId3" Target="../media/image27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jpe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>
  <p:cSld>
    <p:bg>
      <p:bgPr>
        <a:solidFill>
          <a:srgbClr val="20202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052013" y="3833553"/>
            <a:ext cx="12183974" cy="1847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400"/>
              </a:lnSpc>
            </a:pPr>
            <a:r>
              <a:rPr lang="en-US" sz="12000">
                <a:solidFill>
                  <a:srgbClr val="FFFFFF"/>
                </a:solidFill>
                <a:ea typeface="Arita Buri Medium"/>
              </a:rPr>
              <a:t>오늘여행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9645798" y="4839142"/>
            <a:ext cx="9033368" cy="1066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ea typeface="Arita Buri Medium"/>
              </a:rPr>
              <a:t>국내 축제와 함께하는 순간</a:t>
            </a:r>
          </a:p>
          <a:p>
            <a:pPr algn="ctr">
              <a:lnSpc>
                <a:spcPts val="4200"/>
              </a:lnSpc>
              <a:spcBef>
                <a:spcPct val="0"/>
              </a:spcBef>
            </a:pPr>
          </a:p>
        </p:txBody>
      </p:sp>
      <p:sp>
        <p:nvSpPr>
          <p:cNvPr name="AutoShape 4" id="4"/>
          <p:cNvSpPr/>
          <p:nvPr/>
        </p:nvSpPr>
        <p:spPr>
          <a:xfrm rot="0">
            <a:off x="-493778" y="981075"/>
            <a:ext cx="19275556" cy="0"/>
          </a:xfrm>
          <a:prstGeom prst="line">
            <a:avLst/>
          </a:prstGeom>
          <a:ln cap="rnd" w="47625">
            <a:solidFill>
              <a:srgbClr val="D6D0C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 rot="0">
            <a:off x="-493778" y="9258300"/>
            <a:ext cx="19275556" cy="0"/>
          </a:xfrm>
          <a:prstGeom prst="line">
            <a:avLst/>
          </a:prstGeom>
          <a:ln cap="rnd" w="47625">
            <a:solidFill>
              <a:srgbClr val="D6D0C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" id="6"/>
          <p:cNvSpPr txBox="true"/>
          <p:nvPr/>
        </p:nvSpPr>
        <p:spPr>
          <a:xfrm rot="0">
            <a:off x="11205249" y="8415367"/>
            <a:ext cx="9033368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ea typeface="Arita Buri Medium"/>
              </a:rPr>
              <a:t>김필립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19239" y="829303"/>
            <a:ext cx="16762200" cy="9457697"/>
          </a:xfrm>
          <a:custGeom>
            <a:avLst/>
            <a:gdLst/>
            <a:ahLst/>
            <a:cxnLst/>
            <a:rect r="r" b="b" t="t" l="l"/>
            <a:pathLst>
              <a:path h="9457697" w="16762200">
                <a:moveTo>
                  <a:pt x="0" y="0"/>
                </a:moveTo>
                <a:lnTo>
                  <a:pt x="16762200" y="0"/>
                </a:lnTo>
                <a:lnTo>
                  <a:pt x="16762200" y="9457697"/>
                </a:lnTo>
                <a:lnTo>
                  <a:pt x="0" y="94576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55088" y="309062"/>
            <a:ext cx="7997484" cy="6218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705"/>
              </a:lnSpc>
            </a:pPr>
            <a:r>
              <a:rPr lang="en-US" sz="4277">
                <a:solidFill>
                  <a:srgbClr val="202020"/>
                </a:solidFill>
                <a:latin typeface="Arita Buri Medium Bold"/>
                <a:ea typeface="Arita Buri Medium Bold"/>
              </a:rPr>
              <a:t>화면 설계도 [전국 행사 종합안내]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71346" y="1028700"/>
            <a:ext cx="16249939" cy="9128134"/>
          </a:xfrm>
          <a:custGeom>
            <a:avLst/>
            <a:gdLst/>
            <a:ahLst/>
            <a:cxnLst/>
            <a:rect r="r" b="b" t="t" l="l"/>
            <a:pathLst>
              <a:path h="9128134" w="16249939">
                <a:moveTo>
                  <a:pt x="0" y="0"/>
                </a:moveTo>
                <a:lnTo>
                  <a:pt x="16249939" y="0"/>
                </a:lnTo>
                <a:lnTo>
                  <a:pt x="16249939" y="9128134"/>
                </a:lnTo>
                <a:lnTo>
                  <a:pt x="0" y="912813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55088" y="309062"/>
            <a:ext cx="7997484" cy="6218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705"/>
              </a:lnSpc>
            </a:pPr>
            <a:r>
              <a:rPr lang="en-US" sz="4277">
                <a:solidFill>
                  <a:srgbClr val="202020"/>
                </a:solidFill>
                <a:latin typeface="Arita Buri Medium Bold"/>
                <a:ea typeface="Arita Buri Medium Bold"/>
              </a:rPr>
              <a:t>화면 설계도 [전국 행사 길찾기 ]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6D0C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-493778" y="981075"/>
            <a:ext cx="19275556" cy="0"/>
          </a:xfrm>
          <a:prstGeom prst="line">
            <a:avLst/>
          </a:prstGeom>
          <a:ln cap="rnd" w="47625">
            <a:solidFill>
              <a:srgbClr val="B27E48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rot="0">
            <a:off x="-493778" y="9258300"/>
            <a:ext cx="19275556" cy="0"/>
          </a:xfrm>
          <a:prstGeom prst="line">
            <a:avLst/>
          </a:prstGeom>
          <a:ln cap="rnd" w="47625">
            <a:solidFill>
              <a:srgbClr val="B27E48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484818" y="2627748"/>
            <a:ext cx="15557562" cy="5891706"/>
          </a:xfrm>
          <a:custGeom>
            <a:avLst/>
            <a:gdLst/>
            <a:ahLst/>
            <a:cxnLst/>
            <a:rect r="r" b="b" t="t" l="l"/>
            <a:pathLst>
              <a:path h="5891706" w="15557562">
                <a:moveTo>
                  <a:pt x="0" y="0"/>
                </a:moveTo>
                <a:lnTo>
                  <a:pt x="15557562" y="0"/>
                </a:lnTo>
                <a:lnTo>
                  <a:pt x="15557562" y="5891706"/>
                </a:lnTo>
                <a:lnTo>
                  <a:pt x="0" y="58917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126219" y="1468873"/>
            <a:ext cx="7363304" cy="1158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800"/>
              </a:lnSpc>
            </a:pPr>
            <a:r>
              <a:rPr lang="en-US" sz="8000">
                <a:solidFill>
                  <a:srgbClr val="202020"/>
                </a:solidFill>
                <a:ea typeface="Arita Buri Medium Bold"/>
              </a:rPr>
              <a:t>개발 도구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>
  <p:cSld>
    <p:bg>
      <p:bgPr>
        <a:solidFill>
          <a:srgbClr val="20202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310951" y="4380548"/>
            <a:ext cx="7666098" cy="1158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800"/>
              </a:lnSpc>
            </a:pPr>
            <a:r>
              <a:rPr lang="en-US" sz="8000">
                <a:solidFill>
                  <a:srgbClr val="FFFFFF"/>
                </a:solidFill>
                <a:ea typeface="Arita Buri Medium Bold"/>
              </a:rPr>
              <a:t>주요 화면 및 기능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7171369" y="5796660"/>
            <a:ext cx="6112278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800">
                <a:solidFill>
                  <a:srgbClr val="FFFFFF">
                    <a:alpha val="56863"/>
                  </a:srgbClr>
                </a:solidFill>
                <a:latin typeface="210 네모진"/>
                <a:ea typeface="210 네모진"/>
              </a:rPr>
              <a:t> 주요 UI 및 기능 설명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0202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9462990" cy="4773794"/>
          </a:xfrm>
          <a:custGeom>
            <a:avLst/>
            <a:gdLst/>
            <a:ahLst/>
            <a:cxnLst/>
            <a:rect r="r" b="b" t="t" l="l"/>
            <a:pathLst>
              <a:path h="4773794" w="9462990">
                <a:moveTo>
                  <a:pt x="0" y="0"/>
                </a:moveTo>
                <a:lnTo>
                  <a:pt x="9462990" y="0"/>
                </a:lnTo>
                <a:lnTo>
                  <a:pt x="9462990" y="4773794"/>
                </a:lnTo>
                <a:lnTo>
                  <a:pt x="0" y="47737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2568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462990" y="0"/>
            <a:ext cx="8825010" cy="6832525"/>
          </a:xfrm>
          <a:custGeom>
            <a:avLst/>
            <a:gdLst/>
            <a:ahLst/>
            <a:cxnLst/>
            <a:rect r="r" b="b" t="t" l="l"/>
            <a:pathLst>
              <a:path h="6832525" w="8825010">
                <a:moveTo>
                  <a:pt x="0" y="0"/>
                </a:moveTo>
                <a:lnTo>
                  <a:pt x="8825010" y="0"/>
                </a:lnTo>
                <a:lnTo>
                  <a:pt x="8825010" y="6832525"/>
                </a:lnTo>
                <a:lnTo>
                  <a:pt x="0" y="68325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97956" b="-4536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0" y="4773794"/>
            <a:ext cx="10533794" cy="5688869"/>
          </a:xfrm>
          <a:custGeom>
            <a:avLst/>
            <a:gdLst/>
            <a:ahLst/>
            <a:cxnLst/>
            <a:rect r="r" b="b" t="t" l="l"/>
            <a:pathLst>
              <a:path h="5688869" w="10533794">
                <a:moveTo>
                  <a:pt x="0" y="0"/>
                </a:moveTo>
                <a:lnTo>
                  <a:pt x="10533794" y="0"/>
                </a:lnTo>
                <a:lnTo>
                  <a:pt x="10533794" y="5688869"/>
                </a:lnTo>
                <a:lnTo>
                  <a:pt x="0" y="568886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993" t="-2540" r="-762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8760647" y="7282483"/>
            <a:ext cx="7905986" cy="6714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87"/>
              </a:lnSpc>
            </a:pPr>
            <a:r>
              <a:rPr lang="en-US" sz="4406">
                <a:solidFill>
                  <a:srgbClr val="FFFFFF"/>
                </a:solidFill>
                <a:latin typeface="Arita Buri Medium"/>
                <a:ea typeface="Arita Buri Medium"/>
              </a:rPr>
              <a:t>[전체 메인화면]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0202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58624" y="1488572"/>
            <a:ext cx="6152185" cy="1507285"/>
          </a:xfrm>
          <a:custGeom>
            <a:avLst/>
            <a:gdLst/>
            <a:ahLst/>
            <a:cxnLst/>
            <a:rect r="r" b="b" t="t" l="l"/>
            <a:pathLst>
              <a:path h="1507285" w="6152185">
                <a:moveTo>
                  <a:pt x="0" y="0"/>
                </a:moveTo>
                <a:lnTo>
                  <a:pt x="6152184" y="0"/>
                </a:lnTo>
                <a:lnTo>
                  <a:pt x="6152184" y="1507285"/>
                </a:lnTo>
                <a:lnTo>
                  <a:pt x="0" y="15072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939811" y="1790753"/>
            <a:ext cx="9713431" cy="1205104"/>
          </a:xfrm>
          <a:custGeom>
            <a:avLst/>
            <a:gdLst/>
            <a:ahLst/>
            <a:cxnLst/>
            <a:rect r="r" b="b" t="t" l="l"/>
            <a:pathLst>
              <a:path h="1205104" w="9713431">
                <a:moveTo>
                  <a:pt x="0" y="0"/>
                </a:moveTo>
                <a:lnTo>
                  <a:pt x="9713431" y="0"/>
                </a:lnTo>
                <a:lnTo>
                  <a:pt x="9713431" y="1205104"/>
                </a:lnTo>
                <a:lnTo>
                  <a:pt x="0" y="12051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395610" y="3841924"/>
            <a:ext cx="10015660" cy="5709911"/>
          </a:xfrm>
          <a:custGeom>
            <a:avLst/>
            <a:gdLst/>
            <a:ahLst/>
            <a:cxnLst/>
            <a:rect r="r" b="b" t="t" l="l"/>
            <a:pathLst>
              <a:path h="5709911" w="10015660">
                <a:moveTo>
                  <a:pt x="0" y="0"/>
                </a:moveTo>
                <a:lnTo>
                  <a:pt x="10015660" y="0"/>
                </a:lnTo>
                <a:lnTo>
                  <a:pt x="10015660" y="5709912"/>
                </a:lnTo>
                <a:lnTo>
                  <a:pt x="0" y="57099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11198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58624" y="3710867"/>
            <a:ext cx="3273973" cy="5724551"/>
          </a:xfrm>
          <a:custGeom>
            <a:avLst/>
            <a:gdLst/>
            <a:ahLst/>
            <a:cxnLst/>
            <a:rect r="r" b="b" t="t" l="l"/>
            <a:pathLst>
              <a:path h="5724551" w="3273973">
                <a:moveTo>
                  <a:pt x="0" y="0"/>
                </a:moveTo>
                <a:lnTo>
                  <a:pt x="3273972" y="0"/>
                </a:lnTo>
                <a:lnTo>
                  <a:pt x="3273972" y="5724551"/>
                </a:lnTo>
                <a:lnTo>
                  <a:pt x="0" y="572455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295509" y="3710867"/>
            <a:ext cx="1678352" cy="646677"/>
          </a:xfrm>
          <a:custGeom>
            <a:avLst/>
            <a:gdLst/>
            <a:ahLst/>
            <a:cxnLst/>
            <a:rect r="r" b="b" t="t" l="l"/>
            <a:pathLst>
              <a:path h="646677" w="1678352">
                <a:moveTo>
                  <a:pt x="0" y="0"/>
                </a:moveTo>
                <a:lnTo>
                  <a:pt x="1678352" y="0"/>
                </a:lnTo>
                <a:lnTo>
                  <a:pt x="1678352" y="646677"/>
                </a:lnTo>
                <a:lnTo>
                  <a:pt x="0" y="64667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35751" t="-74597" r="0" b="-98297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-1510377" y="125855"/>
            <a:ext cx="7905986" cy="6714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87"/>
              </a:lnSpc>
            </a:pPr>
            <a:r>
              <a:rPr lang="en-US" sz="4406">
                <a:solidFill>
                  <a:srgbClr val="FFFFFF"/>
                </a:solidFill>
                <a:ea typeface="Arita Buri Medium"/>
              </a:rPr>
              <a:t>로고 및 메뉴바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58624" y="898484"/>
            <a:ext cx="7273771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500"/>
              </a:lnSpc>
            </a:pPr>
            <a:r>
              <a:rPr lang="en-US" sz="2500">
                <a:solidFill>
                  <a:srgbClr val="FFFFFF"/>
                </a:solidFill>
                <a:latin typeface="Arita Buri Medium"/>
                <a:ea typeface="Arita Buri Medium"/>
              </a:rPr>
              <a:t>로고 및 텍스트 클릭시 옮겨지는 기능 [메인화면으로]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49099" y="3110157"/>
            <a:ext cx="7632799" cy="438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FFFFFF"/>
                </a:solidFill>
                <a:ea typeface="Source Han Sans KR Normal"/>
              </a:rPr>
              <a:t>메뉴바 클릭시 나타나기 및 해당 페이지로 이동하는 기능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0202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54537" y="671491"/>
            <a:ext cx="6881354" cy="6912586"/>
          </a:xfrm>
          <a:custGeom>
            <a:avLst/>
            <a:gdLst/>
            <a:ahLst/>
            <a:cxnLst/>
            <a:rect r="r" b="b" t="t" l="l"/>
            <a:pathLst>
              <a:path h="6912586" w="6881354">
                <a:moveTo>
                  <a:pt x="0" y="0"/>
                </a:moveTo>
                <a:lnTo>
                  <a:pt x="6881355" y="0"/>
                </a:lnTo>
                <a:lnTo>
                  <a:pt x="6881355" y="6912586"/>
                </a:lnTo>
                <a:lnTo>
                  <a:pt x="0" y="691258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540337" y="1226732"/>
            <a:ext cx="9269728" cy="4729602"/>
          </a:xfrm>
          <a:custGeom>
            <a:avLst/>
            <a:gdLst/>
            <a:ahLst/>
            <a:cxnLst/>
            <a:rect r="r" b="b" t="t" l="l"/>
            <a:pathLst>
              <a:path h="4729602" w="9269728">
                <a:moveTo>
                  <a:pt x="0" y="0"/>
                </a:moveTo>
                <a:lnTo>
                  <a:pt x="9269728" y="0"/>
                </a:lnTo>
                <a:lnTo>
                  <a:pt x="9269728" y="4729603"/>
                </a:lnTo>
                <a:lnTo>
                  <a:pt x="0" y="472960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1079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540337" y="6137310"/>
            <a:ext cx="9269728" cy="3653913"/>
          </a:xfrm>
          <a:custGeom>
            <a:avLst/>
            <a:gdLst/>
            <a:ahLst/>
            <a:cxnLst/>
            <a:rect r="r" b="b" t="t" l="l"/>
            <a:pathLst>
              <a:path h="3653913" w="9269728">
                <a:moveTo>
                  <a:pt x="0" y="0"/>
                </a:moveTo>
                <a:lnTo>
                  <a:pt x="9269728" y="0"/>
                </a:lnTo>
                <a:lnTo>
                  <a:pt x="9269728" y="3653912"/>
                </a:lnTo>
                <a:lnTo>
                  <a:pt x="0" y="36539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-72350" y="0"/>
            <a:ext cx="9075697" cy="6714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87"/>
              </a:lnSpc>
            </a:pPr>
            <a:r>
              <a:rPr lang="en-US" sz="4406">
                <a:solidFill>
                  <a:srgbClr val="FFFFFF"/>
                </a:solidFill>
                <a:ea typeface="Arita Buri Medium"/>
              </a:rPr>
              <a:t>바로가기 아이콘 및 이미지 클릭 기능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388468" y="614341"/>
            <a:ext cx="8219153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500"/>
              </a:lnSpc>
            </a:pPr>
            <a:r>
              <a:rPr lang="en-US" sz="2500">
                <a:solidFill>
                  <a:srgbClr val="FFFFFF"/>
                </a:solidFill>
                <a:ea typeface="Arita Buri"/>
              </a:rPr>
              <a:t>보러가기 버튼 클릭 시 함안 낙화 불꽃놀이 공식 사이트로 이동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54537" y="7719791"/>
            <a:ext cx="8219153" cy="2184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>
                <a:solidFill>
                  <a:srgbClr val="FFFFFF"/>
                </a:solidFill>
                <a:latin typeface="Arita Buri Medium"/>
                <a:ea typeface="Arita Buri Medium"/>
              </a:rPr>
              <a:t>div를 사용해 두개의 구역을 나눈 뒤 이미지/설명글 및 </a:t>
            </a:r>
          </a:p>
          <a:p>
            <a:pPr algn="l">
              <a:lnSpc>
                <a:spcPts val="3500"/>
              </a:lnSpc>
            </a:pPr>
            <a:r>
              <a:rPr lang="en-US" sz="2500">
                <a:solidFill>
                  <a:srgbClr val="FFFFFF"/>
                </a:solidFill>
                <a:latin typeface="Arita Buri Medium"/>
                <a:ea typeface="Arita Buri Medium"/>
              </a:rPr>
              <a:t>버튼을 배치하였습니다.</a:t>
            </a:r>
          </a:p>
          <a:p>
            <a:pPr algn="l">
              <a:lnSpc>
                <a:spcPts val="3500"/>
              </a:lnSpc>
            </a:pPr>
          </a:p>
          <a:p>
            <a:pPr algn="l">
              <a:lnSpc>
                <a:spcPts val="3500"/>
              </a:lnSpc>
            </a:pPr>
            <a:r>
              <a:rPr lang="en-US" sz="2500">
                <a:solidFill>
                  <a:srgbClr val="FFFFFF"/>
                </a:solidFill>
                <a:ea typeface="Arita Buri Medium"/>
              </a:rPr>
              <a:t>버튼을 눌렀을 때 함안낙화놀이 공식홈페이지로</a:t>
            </a:r>
          </a:p>
          <a:p>
            <a:pPr algn="l" marL="0" indent="0" lvl="0">
              <a:lnSpc>
                <a:spcPts val="3500"/>
              </a:lnSpc>
            </a:pPr>
            <a:r>
              <a:rPr lang="en-US" sz="2500">
                <a:solidFill>
                  <a:srgbClr val="FFFFFF"/>
                </a:solidFill>
                <a:latin typeface="Arita Buri Medium"/>
                <a:ea typeface="Arita Buri Medium"/>
              </a:rPr>
              <a:t>이동시키는 기능을 추가 했습니다.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040" r="-283" b="-804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-359157" y="164174"/>
            <a:ext cx="7905986" cy="6714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87"/>
              </a:lnSpc>
            </a:pPr>
            <a:r>
              <a:rPr lang="en-US" sz="4406">
                <a:solidFill>
                  <a:srgbClr val="FFFFFF"/>
                </a:solidFill>
                <a:latin typeface="Arita Buri Medium"/>
                <a:ea typeface="Arita Buri Medium"/>
              </a:rPr>
              <a:t>[함께 여행 커뮤니티 게시판]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0202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1348" y="1028700"/>
            <a:ext cx="8041054" cy="4946721"/>
          </a:xfrm>
          <a:custGeom>
            <a:avLst/>
            <a:gdLst/>
            <a:ahLst/>
            <a:cxnLst/>
            <a:rect r="r" b="b" t="t" l="l"/>
            <a:pathLst>
              <a:path h="4946721" w="8041054">
                <a:moveTo>
                  <a:pt x="0" y="0"/>
                </a:moveTo>
                <a:lnTo>
                  <a:pt x="8041054" y="0"/>
                </a:lnTo>
                <a:lnTo>
                  <a:pt x="8041054" y="4946721"/>
                </a:lnTo>
                <a:lnTo>
                  <a:pt x="0" y="494672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387974" y="1255346"/>
            <a:ext cx="4207262" cy="3709260"/>
          </a:xfrm>
          <a:custGeom>
            <a:avLst/>
            <a:gdLst/>
            <a:ahLst/>
            <a:cxnLst/>
            <a:rect r="r" b="b" t="t" l="l"/>
            <a:pathLst>
              <a:path h="3709260" w="4207262">
                <a:moveTo>
                  <a:pt x="0" y="0"/>
                </a:moveTo>
                <a:lnTo>
                  <a:pt x="4207262" y="0"/>
                </a:lnTo>
                <a:lnTo>
                  <a:pt x="4207262" y="3709260"/>
                </a:lnTo>
                <a:lnTo>
                  <a:pt x="0" y="37092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1348" y="6823781"/>
            <a:ext cx="8808071" cy="2105000"/>
          </a:xfrm>
          <a:custGeom>
            <a:avLst/>
            <a:gdLst/>
            <a:ahLst/>
            <a:cxnLst/>
            <a:rect r="r" b="b" t="t" l="l"/>
            <a:pathLst>
              <a:path h="2105000" w="8808071">
                <a:moveTo>
                  <a:pt x="0" y="0"/>
                </a:moveTo>
                <a:lnTo>
                  <a:pt x="8808072" y="0"/>
                </a:lnTo>
                <a:lnTo>
                  <a:pt x="8808072" y="2105000"/>
                </a:lnTo>
                <a:lnTo>
                  <a:pt x="0" y="2105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884084" y="4964606"/>
            <a:ext cx="5528026" cy="5566481"/>
          </a:xfrm>
          <a:custGeom>
            <a:avLst/>
            <a:gdLst/>
            <a:ahLst/>
            <a:cxnLst/>
            <a:rect r="r" b="b" t="t" l="l"/>
            <a:pathLst>
              <a:path h="5566481" w="5528026">
                <a:moveTo>
                  <a:pt x="0" y="0"/>
                </a:moveTo>
                <a:lnTo>
                  <a:pt x="5528025" y="0"/>
                </a:lnTo>
                <a:lnTo>
                  <a:pt x="5528025" y="5566481"/>
                </a:lnTo>
                <a:lnTo>
                  <a:pt x="0" y="556648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-524565" y="125855"/>
            <a:ext cx="9668565" cy="6714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87"/>
              </a:lnSpc>
            </a:pPr>
            <a:r>
              <a:rPr lang="en-US" sz="4406">
                <a:solidFill>
                  <a:srgbClr val="FFFFFF"/>
                </a:solidFill>
                <a:ea typeface="Arita Buri Medium"/>
              </a:rPr>
              <a:t>게시판 구성 및 클릭시 이동되는 기능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735997" y="404450"/>
            <a:ext cx="5824199" cy="905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FFFFFF"/>
                </a:solidFill>
                <a:latin typeface="Arita Buri Medium"/>
                <a:ea typeface="Arita Buri Medium"/>
              </a:rPr>
              <a:t>게시판 th,td의 요소로 구성했으며 CSS를 포함해 디자인하였습니다.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51348" y="6146871"/>
            <a:ext cx="6593324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FFFFFF"/>
                </a:solidFill>
                <a:ea typeface="Arita Buri Medium"/>
              </a:rPr>
              <a:t>제목 클릭시 게시물로 이동 및 사진표시 아이콘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286911" y="3984625"/>
            <a:ext cx="11714179" cy="1158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800"/>
              </a:lnSpc>
            </a:pPr>
            <a:r>
              <a:rPr lang="en-US" sz="8000">
                <a:solidFill>
                  <a:srgbClr val="FFFFFF"/>
                </a:solidFill>
                <a:ea typeface="Arita Buri Medium Bold"/>
              </a:rPr>
              <a:t>참고 자료 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94047" y="151215"/>
            <a:ext cx="6227779" cy="1158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800"/>
              </a:lnSpc>
            </a:pPr>
            <a:r>
              <a:rPr lang="en-US" sz="8000">
                <a:solidFill>
                  <a:srgbClr val="202020"/>
                </a:solidFill>
                <a:ea typeface="Arita Buri Medium Bold"/>
              </a:rPr>
              <a:t>목차 설명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747703" y="1776483"/>
            <a:ext cx="8697465" cy="6531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74"/>
              </a:lnSpc>
            </a:pPr>
            <a:r>
              <a:rPr lang="en-US" sz="3910">
                <a:solidFill>
                  <a:srgbClr val="202020"/>
                </a:solidFill>
                <a:latin typeface="Tlab 레트로라이프"/>
                <a:ea typeface="Tlab 레트로라이프"/>
              </a:rPr>
              <a:t>1 . 프로젝트 주제 선정 이유 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557076" y="3710002"/>
            <a:ext cx="6227779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919"/>
              </a:lnSpc>
            </a:pPr>
            <a:r>
              <a:rPr lang="en-US" sz="2800">
                <a:solidFill>
                  <a:srgbClr val="202020"/>
                </a:solidFill>
                <a:latin typeface="Tlab 레트로라이프"/>
                <a:ea typeface="Tlab 레트로라이프"/>
              </a:rPr>
              <a:t>2-1 . 화면 흐름도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557076" y="4238811"/>
            <a:ext cx="6227779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919"/>
              </a:lnSpc>
            </a:pPr>
            <a:r>
              <a:rPr lang="en-US" sz="2800">
                <a:solidFill>
                  <a:srgbClr val="202020"/>
                </a:solidFill>
                <a:latin typeface="Tlab 레트로라이프"/>
                <a:ea typeface="Tlab 레트로라이프"/>
              </a:rPr>
              <a:t>2-2 .화면 설계도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02646" y="2997526"/>
            <a:ext cx="8642523" cy="6633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439"/>
              </a:lnSpc>
            </a:pPr>
            <a:r>
              <a:rPr lang="en-US" sz="3885">
                <a:solidFill>
                  <a:srgbClr val="202020"/>
                </a:solidFill>
                <a:latin typeface="Tlab 레트로라이프"/>
                <a:ea typeface="Tlab 레트로라이프"/>
              </a:rPr>
              <a:t>2 . 화면 설계 및 양식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02646" y="5046581"/>
            <a:ext cx="8923519" cy="688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616"/>
              </a:lnSpc>
            </a:pPr>
            <a:r>
              <a:rPr lang="en-US" sz="4011">
                <a:solidFill>
                  <a:srgbClr val="202020"/>
                </a:solidFill>
                <a:latin typeface="Tlab 레트로라이프"/>
                <a:ea typeface="Tlab 레트로라이프"/>
              </a:rPr>
              <a:t>3 . 개발 도구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557076" y="5822128"/>
            <a:ext cx="4738157" cy="6060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919"/>
              </a:lnSpc>
            </a:pPr>
            <a:r>
              <a:rPr lang="en-US" sz="3514">
                <a:solidFill>
                  <a:srgbClr val="202020"/>
                </a:solidFill>
                <a:latin typeface="Tlab 레트로라이프"/>
                <a:ea typeface="Tlab 레트로라이프"/>
              </a:rPr>
              <a:t>3-1. 주요 화면 및 기능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02646" y="6992686"/>
            <a:ext cx="9048591" cy="6872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695"/>
              </a:lnSpc>
            </a:pPr>
            <a:r>
              <a:rPr lang="en-US" sz="4068">
                <a:solidFill>
                  <a:srgbClr val="202020"/>
                </a:solidFill>
                <a:latin typeface="Tlab 레트로라이프"/>
                <a:ea typeface="Tlab 레트로라이프"/>
              </a:rPr>
              <a:t>4. 참고자료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36400" y="8132869"/>
            <a:ext cx="9056010" cy="7062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700"/>
              </a:lnSpc>
            </a:pPr>
            <a:r>
              <a:rPr lang="en-US" sz="4071">
                <a:solidFill>
                  <a:srgbClr val="202020"/>
                </a:solidFill>
                <a:latin typeface="Tlab 레트로라이프"/>
                <a:ea typeface="Tlab 레트로라이프"/>
              </a:rPr>
              <a:t>5. 기대효과 및  업데이트 내용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0202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437595" y="590470"/>
            <a:ext cx="11599" cy="550759"/>
          </a:xfrm>
          <a:prstGeom prst="line">
            <a:avLst/>
          </a:prstGeom>
          <a:ln cap="flat" w="66675">
            <a:solidFill>
              <a:srgbClr val="B27E48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>
            <a:off x="995362" y="3100548"/>
            <a:ext cx="0" cy="5679507"/>
          </a:xfrm>
          <a:prstGeom prst="line">
            <a:avLst/>
          </a:prstGeom>
          <a:ln cap="flat" w="66675">
            <a:solidFill>
              <a:srgbClr val="B27E48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 flipH="true">
            <a:off x="10073359" y="3100739"/>
            <a:ext cx="33338" cy="5819932"/>
          </a:xfrm>
          <a:prstGeom prst="line">
            <a:avLst/>
          </a:prstGeom>
          <a:ln cap="flat" w="66675">
            <a:solidFill>
              <a:srgbClr val="B27E48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273164" y="3049753"/>
            <a:ext cx="7870836" cy="6208547"/>
          </a:xfrm>
          <a:custGeom>
            <a:avLst/>
            <a:gdLst/>
            <a:ahLst/>
            <a:cxnLst/>
            <a:rect r="r" b="b" t="t" l="l"/>
            <a:pathLst>
              <a:path h="6208547" w="7870836">
                <a:moveTo>
                  <a:pt x="0" y="0"/>
                </a:moveTo>
                <a:lnTo>
                  <a:pt x="7870836" y="0"/>
                </a:lnTo>
                <a:lnTo>
                  <a:pt x="7870836" y="6208547"/>
                </a:lnTo>
                <a:lnTo>
                  <a:pt x="0" y="620854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10586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291543" y="3049753"/>
            <a:ext cx="6574963" cy="6208547"/>
          </a:xfrm>
          <a:custGeom>
            <a:avLst/>
            <a:gdLst/>
            <a:ahLst/>
            <a:cxnLst/>
            <a:rect r="r" b="b" t="t" l="l"/>
            <a:pathLst>
              <a:path h="6208547" w="6574963">
                <a:moveTo>
                  <a:pt x="0" y="0"/>
                </a:moveTo>
                <a:lnTo>
                  <a:pt x="6574963" y="0"/>
                </a:lnTo>
                <a:lnTo>
                  <a:pt x="6574963" y="6208547"/>
                </a:lnTo>
                <a:lnTo>
                  <a:pt x="0" y="62085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2352" r="-1218" b="-2352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743363" y="390842"/>
            <a:ext cx="5514425" cy="1016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839"/>
              </a:lnSpc>
            </a:pPr>
            <a:r>
              <a:rPr lang="en-US" sz="7127">
                <a:solidFill>
                  <a:srgbClr val="FFFFFF"/>
                </a:solidFill>
                <a:ea typeface="Arita Buri Medium Bold"/>
              </a:rPr>
              <a:t>참고자료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75019" y="2403862"/>
            <a:ext cx="5051113" cy="5562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15"/>
              </a:lnSpc>
              <a:spcBef>
                <a:spcPct val="0"/>
              </a:spcBef>
            </a:pPr>
            <a:r>
              <a:rPr lang="en-US" sz="3225">
                <a:solidFill>
                  <a:srgbClr val="FFFFFF"/>
                </a:solidFill>
                <a:latin typeface="Arita Buri Medium Bold"/>
                <a:ea typeface="Arita Buri Medium Bold"/>
              </a:rPr>
              <a:t>[구석구석]행사 모음 플렛폼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073359" y="2403862"/>
            <a:ext cx="7185941" cy="5562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15"/>
              </a:lnSpc>
              <a:spcBef>
                <a:spcPct val="0"/>
              </a:spcBef>
            </a:pPr>
            <a:r>
              <a:rPr lang="en-US" sz="3225">
                <a:solidFill>
                  <a:srgbClr val="FFFFFF"/>
                </a:solidFill>
                <a:latin typeface="Arita Buri Medium Bold"/>
                <a:ea typeface="Arita Buri Medium Bold"/>
              </a:rPr>
              <a:t>[visit busan,seoul 등 각종여행 사이트]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966709" y="4000500"/>
            <a:ext cx="14354582" cy="1238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>
                <a:solidFill>
                  <a:srgbClr val="FFFFFF"/>
                </a:solidFill>
                <a:ea typeface="Arita Buri Medium"/>
              </a:rPr>
              <a:t>기대 효과 및 업데이트 내용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992183" y="616135"/>
            <a:ext cx="12155580" cy="10094521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528870" y="557942"/>
            <a:ext cx="6010992" cy="37454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40"/>
              </a:lnSpc>
            </a:pPr>
            <a:r>
              <a:rPr lang="en-US" sz="2242">
                <a:solidFill>
                  <a:srgbClr val="202020"/>
                </a:solidFill>
                <a:latin typeface="Tlab 레트로라이프"/>
              </a:rPr>
              <a:t> </a:t>
            </a:r>
          </a:p>
          <a:p>
            <a:pPr algn="l">
              <a:lnSpc>
                <a:spcPts val="3420"/>
              </a:lnSpc>
            </a:pPr>
            <a:r>
              <a:rPr lang="en-US" sz="2442">
                <a:solidFill>
                  <a:srgbClr val="202020"/>
                </a:solidFill>
                <a:ea typeface="Tlab 레트로라이프"/>
              </a:rPr>
              <a:t>전국 지자체의 행사 및 홍보협업으로 </a:t>
            </a:r>
          </a:p>
          <a:p>
            <a:pPr algn="l">
              <a:lnSpc>
                <a:spcPts val="3420"/>
              </a:lnSpc>
            </a:pPr>
            <a:r>
              <a:rPr lang="en-US" sz="2442">
                <a:solidFill>
                  <a:srgbClr val="202020"/>
                </a:solidFill>
                <a:ea typeface="Tlab 레트로라이프"/>
              </a:rPr>
              <a:t>국내여행의 수요를 높혀 국익을 </a:t>
            </a:r>
          </a:p>
          <a:p>
            <a:pPr algn="l">
              <a:lnSpc>
                <a:spcPts val="3420"/>
              </a:lnSpc>
            </a:pPr>
            <a:r>
              <a:rPr lang="en-US" sz="2442">
                <a:solidFill>
                  <a:srgbClr val="202020"/>
                </a:solidFill>
                <a:ea typeface="Tlab 레트로라이프"/>
              </a:rPr>
              <a:t>취할 </a:t>
            </a:r>
            <a:r>
              <a:rPr lang="en-US" sz="2442">
                <a:solidFill>
                  <a:srgbClr val="202020"/>
                </a:solidFill>
                <a:latin typeface="Tlab 레트로라이프"/>
                <a:ea typeface="Tlab 레트로라이프"/>
              </a:rPr>
              <a:t>수 있음.  </a:t>
            </a:r>
          </a:p>
          <a:p>
            <a:pPr algn="l">
              <a:lnSpc>
                <a:spcPts val="3140"/>
              </a:lnSpc>
            </a:pPr>
          </a:p>
          <a:p>
            <a:pPr algn="l">
              <a:lnSpc>
                <a:spcPts val="3420"/>
              </a:lnSpc>
            </a:pPr>
            <a:r>
              <a:rPr lang="en-US" sz="2442">
                <a:solidFill>
                  <a:srgbClr val="202020"/>
                </a:solidFill>
                <a:ea typeface="Tlab 레트로라이프"/>
              </a:rPr>
              <a:t>다양한 형태로 참여캠패인  및 이벤트등의 </a:t>
            </a:r>
          </a:p>
          <a:p>
            <a:pPr algn="l">
              <a:lnSpc>
                <a:spcPts val="3140"/>
              </a:lnSpc>
            </a:pPr>
            <a:r>
              <a:rPr lang="en-US" sz="2242">
                <a:solidFill>
                  <a:srgbClr val="202020"/>
                </a:solidFill>
                <a:ea typeface="Tlab 레트로라이프"/>
              </a:rPr>
              <a:t>요소들을  적절하게 추가할 수 있다는 </a:t>
            </a:r>
          </a:p>
          <a:p>
            <a:pPr algn="l">
              <a:lnSpc>
                <a:spcPts val="3140"/>
              </a:lnSpc>
            </a:pPr>
            <a:r>
              <a:rPr lang="en-US" sz="2242">
                <a:solidFill>
                  <a:srgbClr val="202020"/>
                </a:solidFill>
                <a:ea typeface="Tlab 레트로라이프"/>
              </a:rPr>
              <a:t>장점이 있음</a:t>
            </a:r>
          </a:p>
          <a:p>
            <a:pPr algn="l" marL="0" indent="0" lvl="0">
              <a:lnSpc>
                <a:spcPts val="3970"/>
              </a:lnSpc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45318" y="119893"/>
            <a:ext cx="4275031" cy="7945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115"/>
              </a:lnSpc>
              <a:spcBef>
                <a:spcPct val="0"/>
              </a:spcBef>
            </a:pPr>
            <a:r>
              <a:rPr lang="en-US" sz="5559" strike="noStrike" u="none">
                <a:solidFill>
                  <a:srgbClr val="202020">
                    <a:alpha val="65882"/>
                  </a:srgbClr>
                </a:solidFill>
                <a:ea typeface="Arita Buri Medium Bold"/>
              </a:rPr>
              <a:t>기대효과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7860" y="4351066"/>
            <a:ext cx="5916591" cy="7525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785"/>
              </a:lnSpc>
            </a:pPr>
            <a:r>
              <a:rPr lang="en-US" sz="5259">
                <a:solidFill>
                  <a:srgbClr val="202020">
                    <a:alpha val="60000"/>
                  </a:srgbClr>
                </a:solidFill>
                <a:ea typeface="Arita Buri Medium Bold"/>
              </a:rPr>
              <a:t>추후 업데이트 내용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67206" y="5162336"/>
            <a:ext cx="6734320" cy="19334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8"/>
              </a:lnSpc>
            </a:pPr>
            <a:r>
              <a:rPr lang="en-US" sz="2456">
                <a:solidFill>
                  <a:srgbClr val="202020"/>
                </a:solidFill>
                <a:latin typeface="Tlab 레트로라이프"/>
                <a:ea typeface="Tlab 레트로라이프"/>
              </a:rPr>
              <a:t> 커뮤니티 및 관리자 권한 관련</a:t>
            </a:r>
          </a:p>
          <a:p>
            <a:pPr algn="l">
              <a:lnSpc>
                <a:spcPts val="3438"/>
              </a:lnSpc>
            </a:pPr>
          </a:p>
          <a:p>
            <a:pPr algn="l" marL="443963" indent="-221981" lvl="1">
              <a:lnSpc>
                <a:spcPts val="2878"/>
              </a:lnSpc>
              <a:buFont typeface="Arial"/>
              <a:buChar char="•"/>
            </a:pPr>
            <a:r>
              <a:rPr lang="en-US" sz="2056">
                <a:solidFill>
                  <a:srgbClr val="202020"/>
                </a:solidFill>
                <a:ea typeface="Tlab 레트로라이프"/>
              </a:rPr>
              <a:t>내 위치 설정 및 주변 커뮤니티 필터링 기능</a:t>
            </a:r>
          </a:p>
          <a:p>
            <a:pPr algn="l" marL="443963" indent="-221981" lvl="1">
              <a:lnSpc>
                <a:spcPts val="2878"/>
              </a:lnSpc>
              <a:buFont typeface="Arial"/>
              <a:buChar char="•"/>
            </a:pPr>
            <a:r>
              <a:rPr lang="en-US" sz="2056">
                <a:solidFill>
                  <a:srgbClr val="202020"/>
                </a:solidFill>
                <a:ea typeface="Tlab 레트로라이프"/>
              </a:rPr>
              <a:t>회원가입 및 관리자 권한 추가 예정 </a:t>
            </a:r>
          </a:p>
          <a:p>
            <a:pPr algn="l">
              <a:lnSpc>
                <a:spcPts val="2878"/>
              </a:lnSpc>
            </a:pPr>
            <a:r>
              <a:rPr lang="en-US" sz="2056">
                <a:solidFill>
                  <a:srgbClr val="202020"/>
                </a:solidFill>
                <a:latin typeface="Tlab 레트로라이프"/>
                <a:ea typeface="Tlab 레트로라이프"/>
              </a:rPr>
              <a:t>    [게시글 수정,삭제,축제 내용 검토 및 필터링]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67206" y="7237862"/>
            <a:ext cx="6734320" cy="24598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98"/>
              </a:lnSpc>
            </a:pPr>
            <a:r>
              <a:rPr lang="en-US" sz="2356">
                <a:solidFill>
                  <a:srgbClr val="202020"/>
                </a:solidFill>
                <a:latin typeface="Tlab 레트로라이프"/>
                <a:ea typeface="Tlab 레트로라이프"/>
              </a:rPr>
              <a:t>광고 ,축제, 기능 추가 관련</a:t>
            </a:r>
          </a:p>
          <a:p>
            <a:pPr algn="l">
              <a:lnSpc>
                <a:spcPts val="3298"/>
              </a:lnSpc>
            </a:pPr>
          </a:p>
          <a:p>
            <a:pPr algn="l" marL="422373" indent="-211187" lvl="1">
              <a:lnSpc>
                <a:spcPts val="2738"/>
              </a:lnSpc>
              <a:buFont typeface="Arial"/>
              <a:buChar char="•"/>
            </a:pPr>
            <a:r>
              <a:rPr lang="en-US" sz="1956">
                <a:solidFill>
                  <a:srgbClr val="202020"/>
                </a:solidFill>
                <a:latin typeface="Tlab 레트로라이프"/>
                <a:ea typeface="Tlab 레트로라이프"/>
              </a:rPr>
              <a:t>더 다양한 지역 추가예정 [전국적으로 확대]</a:t>
            </a:r>
          </a:p>
          <a:p>
            <a:pPr algn="l" marL="422373" indent="-211187" lvl="1">
              <a:lnSpc>
                <a:spcPts val="2738"/>
              </a:lnSpc>
              <a:buFont typeface="Arial"/>
              <a:buChar char="•"/>
            </a:pPr>
            <a:r>
              <a:rPr lang="en-US" sz="1956">
                <a:solidFill>
                  <a:srgbClr val="202020"/>
                </a:solidFill>
                <a:ea typeface="Tlab 레트로라이프"/>
              </a:rPr>
              <a:t>랜덤 여행코스 추천기능    </a:t>
            </a:r>
          </a:p>
          <a:p>
            <a:pPr algn="l">
              <a:lnSpc>
                <a:spcPts val="2318"/>
              </a:lnSpc>
            </a:pPr>
            <a:r>
              <a:rPr lang="en-US" sz="1656">
                <a:solidFill>
                  <a:srgbClr val="202020"/>
                </a:solidFill>
                <a:latin typeface="Tlab 레트로라이프"/>
                <a:ea typeface="Tlab 레트로라이프"/>
              </a:rPr>
              <a:t>   (사용자 지역 대형 -&gt; 소형 축제를 기준으로 랜덤코스 추천)</a:t>
            </a:r>
          </a:p>
          <a:p>
            <a:pPr algn="l" marL="422373" indent="-211187" lvl="1">
              <a:lnSpc>
                <a:spcPts val="2738"/>
              </a:lnSpc>
              <a:buFont typeface="Arial"/>
              <a:buChar char="•"/>
            </a:pPr>
            <a:r>
              <a:rPr lang="en-US" sz="1956">
                <a:solidFill>
                  <a:srgbClr val="202020"/>
                </a:solidFill>
                <a:ea typeface="Tlab 레트로라이프"/>
              </a:rPr>
              <a:t>행사 공식 뱃지 및 광고성 팝업추가</a:t>
            </a:r>
          </a:p>
          <a:p>
            <a:pPr algn="l" marL="422373" indent="-211187" lvl="1">
              <a:lnSpc>
                <a:spcPts val="2738"/>
              </a:lnSpc>
              <a:buFont typeface="Arial"/>
              <a:buChar char="•"/>
            </a:pPr>
            <a:r>
              <a:rPr lang="en-US" sz="1956">
                <a:solidFill>
                  <a:srgbClr val="202020"/>
                </a:solidFill>
                <a:ea typeface="Tlab 레트로라이프"/>
              </a:rPr>
              <a:t>웹 내에서 유료행사 예매 기능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739797" y="240302"/>
            <a:ext cx="6392720" cy="11320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55"/>
              </a:lnSpc>
            </a:pPr>
            <a:r>
              <a:rPr lang="en-US" sz="4050">
                <a:solidFill>
                  <a:srgbClr val="202020">
                    <a:alpha val="77647"/>
                  </a:srgbClr>
                </a:solidFill>
                <a:ea typeface="Arita Buri Medium Bold"/>
              </a:rPr>
              <a:t>추후 업데이트시 </a:t>
            </a:r>
          </a:p>
          <a:p>
            <a:pPr algn="l" marL="0" indent="0" lvl="0">
              <a:lnSpc>
                <a:spcPts val="4455"/>
              </a:lnSpc>
            </a:pPr>
            <a:r>
              <a:rPr lang="en-US" sz="4050">
                <a:solidFill>
                  <a:srgbClr val="202020">
                    <a:alpha val="77647"/>
                  </a:srgbClr>
                </a:solidFill>
                <a:ea typeface="Arita Buri Medium Bold"/>
              </a:rPr>
              <a:t>방문자 수 예상 그래프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>
  <p:cSld>
    <p:bg>
      <p:bgPr>
        <a:solidFill>
          <a:srgbClr val="20202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600327" y="1594210"/>
            <a:ext cx="12183974" cy="1847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400"/>
              </a:lnSpc>
            </a:pPr>
            <a:r>
              <a:rPr lang="en-US" sz="12000">
                <a:solidFill>
                  <a:srgbClr val="FFFFFF"/>
                </a:solidFill>
                <a:ea typeface="Arita Buri Medium"/>
              </a:rPr>
              <a:t>혼자여행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4175630" y="4365985"/>
            <a:ext cx="9033368" cy="1066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ea typeface="Arita Buri Medium"/>
              </a:rPr>
              <a:t>국내 축제와 함께하는 순간</a:t>
            </a:r>
          </a:p>
          <a:p>
            <a:pPr algn="ctr">
              <a:lnSpc>
                <a:spcPts val="4200"/>
              </a:lnSpc>
              <a:spcBef>
                <a:spcPct val="0"/>
              </a:spcBef>
            </a:pPr>
          </a:p>
        </p:txBody>
      </p:sp>
      <p:sp>
        <p:nvSpPr>
          <p:cNvPr name="AutoShape 4" id="4"/>
          <p:cNvSpPr/>
          <p:nvPr/>
        </p:nvSpPr>
        <p:spPr>
          <a:xfrm rot="0">
            <a:off x="-493778" y="981075"/>
            <a:ext cx="19275556" cy="0"/>
          </a:xfrm>
          <a:prstGeom prst="line">
            <a:avLst/>
          </a:prstGeom>
          <a:ln cap="rnd" w="47625">
            <a:solidFill>
              <a:srgbClr val="D6D0C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 rot="0">
            <a:off x="-493778" y="9258300"/>
            <a:ext cx="19275556" cy="0"/>
          </a:xfrm>
          <a:prstGeom prst="line">
            <a:avLst/>
          </a:prstGeom>
          <a:ln cap="rnd" w="47625">
            <a:solidFill>
              <a:srgbClr val="D6D0C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" id="6"/>
          <p:cNvSpPr txBox="true"/>
          <p:nvPr/>
        </p:nvSpPr>
        <p:spPr>
          <a:xfrm rot="0">
            <a:off x="2750889" y="6413859"/>
            <a:ext cx="12183974" cy="1847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400"/>
              </a:lnSpc>
            </a:pPr>
            <a:r>
              <a:rPr lang="en-US" sz="12000">
                <a:solidFill>
                  <a:srgbClr val="FFFFFF"/>
                </a:solidFill>
                <a:ea typeface="Arita Buri Medium"/>
              </a:rPr>
              <a:t>감사합니다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bg>
      <p:bgPr>
        <a:solidFill>
          <a:srgbClr val="D6D0C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6010598" y="1616547"/>
            <a:ext cx="0" cy="649224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flipV="true">
            <a:off x="11688387" y="1616547"/>
            <a:ext cx="0" cy="649224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4847067" y="254497"/>
            <a:ext cx="8931863" cy="7742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96"/>
              </a:lnSpc>
            </a:pPr>
            <a:r>
              <a:rPr lang="en-US" sz="5080">
                <a:solidFill>
                  <a:srgbClr val="202020"/>
                </a:solidFill>
                <a:ea typeface="Arita Buri Medium"/>
              </a:rPr>
              <a:t>프로젝트 주제 선정이유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318093" y="1750311"/>
            <a:ext cx="4198842" cy="15336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40"/>
              </a:lnSpc>
            </a:pPr>
            <a:r>
              <a:rPr lang="en-US" sz="3937" spc="-196">
                <a:solidFill>
                  <a:srgbClr val="000000"/>
                </a:solidFill>
                <a:ea typeface="Black Han Sans"/>
              </a:rPr>
              <a:t>국내 축제가 다양한데 한 곳에서 볼 수 없는게 불편했음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318093" y="3468263"/>
            <a:ext cx="4198842" cy="42721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90"/>
              </a:lnSpc>
            </a:pPr>
            <a:r>
              <a:rPr lang="en-US" sz="2607" spc="130">
                <a:solidFill>
                  <a:srgbClr val="202020"/>
                </a:solidFill>
                <a:ea typeface="210 밀레니얼"/>
              </a:rPr>
              <a:t>수많은 축제가 있음에도 </a:t>
            </a:r>
          </a:p>
          <a:p>
            <a:pPr algn="l">
              <a:lnSpc>
                <a:spcPts val="3390"/>
              </a:lnSpc>
            </a:pPr>
            <a:r>
              <a:rPr lang="en-US" sz="2607" spc="130">
                <a:solidFill>
                  <a:srgbClr val="202020"/>
                </a:solidFill>
                <a:ea typeface="210 밀레니얼"/>
              </a:rPr>
              <a:t>불구하고 내가 어딘가로 짧게 여행을 떠나고 싶을때 </a:t>
            </a:r>
          </a:p>
          <a:p>
            <a:pPr algn="l">
              <a:lnSpc>
                <a:spcPts val="3390"/>
              </a:lnSpc>
            </a:pPr>
          </a:p>
          <a:p>
            <a:pPr algn="l">
              <a:lnSpc>
                <a:spcPts val="3390"/>
              </a:lnSpc>
            </a:pPr>
            <a:r>
              <a:rPr lang="en-US" sz="2607" spc="130">
                <a:solidFill>
                  <a:srgbClr val="202020"/>
                </a:solidFill>
                <a:ea typeface="210 밀레니얼"/>
              </a:rPr>
              <a:t>어떤 주제를 정해서 떠나고 싶은데 찾아보기 어렵고 </a:t>
            </a:r>
          </a:p>
          <a:p>
            <a:pPr algn="l">
              <a:lnSpc>
                <a:spcPts val="3390"/>
              </a:lnSpc>
            </a:pPr>
          </a:p>
          <a:p>
            <a:pPr algn="l">
              <a:lnSpc>
                <a:spcPts val="3390"/>
              </a:lnSpc>
            </a:pPr>
            <a:r>
              <a:rPr lang="en-US" sz="2607" spc="130">
                <a:solidFill>
                  <a:srgbClr val="202020"/>
                </a:solidFill>
                <a:latin typeface="210 밀레니얼"/>
                <a:ea typeface="210 밀레니얼"/>
              </a:rPr>
              <a:t>여행의 시작부터 갈피를 못잡고 가지 않았던 경우가 많았습니다.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908841" y="1616547"/>
            <a:ext cx="4348244" cy="17906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22"/>
              </a:lnSpc>
            </a:pPr>
            <a:r>
              <a:rPr lang="en-US" sz="3497" spc="-174">
                <a:solidFill>
                  <a:srgbClr val="000000"/>
                </a:solidFill>
                <a:latin typeface="Black Han Sans"/>
                <a:ea typeface="Black Han Sans"/>
              </a:rPr>
              <a:t>국내 대형/소형 축제의 </a:t>
            </a:r>
          </a:p>
          <a:p>
            <a:pPr algn="l">
              <a:lnSpc>
                <a:spcPts val="3322"/>
              </a:lnSpc>
            </a:pPr>
            <a:r>
              <a:rPr lang="en-US" sz="3497" spc="-174">
                <a:solidFill>
                  <a:srgbClr val="000000"/>
                </a:solidFill>
                <a:ea typeface="Black Han Sans"/>
              </a:rPr>
              <a:t>홍보부족으로 있는 줄도 </a:t>
            </a:r>
          </a:p>
          <a:p>
            <a:pPr algn="l">
              <a:lnSpc>
                <a:spcPts val="3322"/>
              </a:lnSpc>
            </a:pPr>
            <a:r>
              <a:rPr lang="en-US" sz="3497" spc="-174">
                <a:solidFill>
                  <a:srgbClr val="000000"/>
                </a:solidFill>
                <a:ea typeface="Black Han Sans"/>
              </a:rPr>
              <a:t>모르게 지나간 축제들이 </a:t>
            </a:r>
          </a:p>
          <a:p>
            <a:pPr algn="l">
              <a:lnSpc>
                <a:spcPts val="3322"/>
              </a:lnSpc>
            </a:pPr>
            <a:r>
              <a:rPr lang="en-US" sz="3497" spc="-174">
                <a:solidFill>
                  <a:srgbClr val="000000"/>
                </a:solidFill>
                <a:latin typeface="Black Han Sans"/>
                <a:ea typeface="Black Han Sans"/>
              </a:rPr>
              <a:t>많았다.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716512" y="1616547"/>
            <a:ext cx="4542788" cy="9933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71"/>
              </a:lnSpc>
            </a:pPr>
            <a:r>
              <a:rPr lang="en-US" sz="3653" spc="-182">
                <a:solidFill>
                  <a:srgbClr val="000000"/>
                </a:solidFill>
                <a:ea typeface="Black Han Sans"/>
              </a:rPr>
              <a:t>혼자 가기싫은 사람을 위한</a:t>
            </a:r>
          </a:p>
          <a:p>
            <a:pPr algn="l">
              <a:lnSpc>
                <a:spcPts val="3471"/>
              </a:lnSpc>
            </a:pPr>
            <a:r>
              <a:rPr lang="en-US" sz="3653" spc="-182">
                <a:solidFill>
                  <a:srgbClr val="000000"/>
                </a:solidFill>
                <a:latin typeface="Black Han Sans"/>
                <a:ea typeface="Black Han Sans"/>
              </a:rPr>
              <a:t>커뮤니티를 만들고 싶었다.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714298" y="3678013"/>
            <a:ext cx="4542788" cy="42721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90"/>
              </a:lnSpc>
            </a:pPr>
            <a:r>
              <a:rPr lang="en-US" sz="2607" spc="130">
                <a:solidFill>
                  <a:srgbClr val="202020"/>
                </a:solidFill>
                <a:latin typeface="210 밀레니얼"/>
                <a:ea typeface="210 밀레니얼"/>
              </a:rPr>
              <a:t>전국 각지의 대형/소형 </a:t>
            </a:r>
          </a:p>
          <a:p>
            <a:pPr algn="l">
              <a:lnSpc>
                <a:spcPts val="3390"/>
              </a:lnSpc>
            </a:pPr>
            <a:r>
              <a:rPr lang="en-US" sz="2607" spc="130">
                <a:solidFill>
                  <a:srgbClr val="202020"/>
                </a:solidFill>
                <a:ea typeface="210 밀레니얼"/>
              </a:rPr>
              <a:t>즐길거리가 많은데도 불구하고 </a:t>
            </a:r>
          </a:p>
          <a:p>
            <a:pPr algn="l">
              <a:lnSpc>
                <a:spcPts val="3390"/>
              </a:lnSpc>
            </a:pPr>
            <a:r>
              <a:rPr lang="en-US" sz="2607" spc="130">
                <a:solidFill>
                  <a:srgbClr val="202020"/>
                </a:solidFill>
                <a:latin typeface="210 밀레니얼"/>
                <a:ea typeface="210 밀레니얼"/>
              </a:rPr>
              <a:t>특정 00구 홈페이지나</a:t>
            </a:r>
          </a:p>
          <a:p>
            <a:pPr algn="l">
              <a:lnSpc>
                <a:spcPts val="3390"/>
              </a:lnSpc>
            </a:pPr>
          </a:p>
          <a:p>
            <a:pPr algn="l">
              <a:lnSpc>
                <a:spcPts val="3390"/>
              </a:lnSpc>
            </a:pPr>
            <a:r>
              <a:rPr lang="en-US" sz="2607" spc="130">
                <a:solidFill>
                  <a:srgbClr val="202020"/>
                </a:solidFill>
                <a:latin typeface="210 밀레니얼"/>
                <a:ea typeface="210 밀레니얼"/>
              </a:rPr>
              <a:t>인스타그램,광고 등이 부족하고</a:t>
            </a:r>
          </a:p>
          <a:p>
            <a:pPr algn="l">
              <a:lnSpc>
                <a:spcPts val="3390"/>
              </a:lnSpc>
            </a:pPr>
            <a:r>
              <a:rPr lang="en-US" sz="2607" spc="130">
                <a:solidFill>
                  <a:srgbClr val="202020"/>
                </a:solidFill>
                <a:ea typeface="210 밀레니얼"/>
              </a:rPr>
              <a:t>언제 개최했는지도 모르는 </a:t>
            </a:r>
          </a:p>
          <a:p>
            <a:pPr algn="l">
              <a:lnSpc>
                <a:spcPts val="3390"/>
              </a:lnSpc>
            </a:pPr>
            <a:r>
              <a:rPr lang="en-US" sz="2607" spc="130">
                <a:solidFill>
                  <a:srgbClr val="202020"/>
                </a:solidFill>
                <a:latin typeface="210 밀레니얼"/>
                <a:ea typeface="210 밀레니얼"/>
              </a:rPr>
              <a:t>축제/액티비티 들이 너무나 </a:t>
            </a:r>
          </a:p>
          <a:p>
            <a:pPr algn="l">
              <a:lnSpc>
                <a:spcPts val="3390"/>
              </a:lnSpc>
            </a:pPr>
            <a:r>
              <a:rPr lang="en-US" sz="2607" spc="130">
                <a:solidFill>
                  <a:srgbClr val="202020"/>
                </a:solidFill>
                <a:latin typeface="210 밀레니얼"/>
                <a:ea typeface="210 밀레니얼"/>
              </a:rPr>
              <a:t>많았습니다.</a:t>
            </a:r>
          </a:p>
          <a:p>
            <a:pPr algn="l">
              <a:lnSpc>
                <a:spcPts val="3390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12716512" y="3678013"/>
            <a:ext cx="4542788" cy="34149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90"/>
              </a:lnSpc>
            </a:pPr>
            <a:r>
              <a:rPr lang="en-US" sz="2607" spc="130">
                <a:solidFill>
                  <a:srgbClr val="202020"/>
                </a:solidFill>
                <a:latin typeface="210 밀레니얼"/>
                <a:ea typeface="210 밀레니얼"/>
              </a:rPr>
              <a:t>축제나 일상적인 부분도 혼자 하기 싫은 경우가 있다. </a:t>
            </a:r>
          </a:p>
          <a:p>
            <a:pPr algn="l">
              <a:lnSpc>
                <a:spcPts val="3390"/>
              </a:lnSpc>
            </a:pPr>
          </a:p>
          <a:p>
            <a:pPr algn="l">
              <a:lnSpc>
                <a:spcPts val="3390"/>
              </a:lnSpc>
            </a:pPr>
            <a:r>
              <a:rPr lang="en-US" sz="2607" spc="130">
                <a:solidFill>
                  <a:srgbClr val="202020"/>
                </a:solidFill>
                <a:ea typeface="210 밀레니얼"/>
              </a:rPr>
              <a:t>그런 부분을 해소하고자 </a:t>
            </a:r>
          </a:p>
          <a:p>
            <a:pPr algn="l">
              <a:lnSpc>
                <a:spcPts val="3390"/>
              </a:lnSpc>
            </a:pPr>
            <a:r>
              <a:rPr lang="en-US" sz="2607" spc="130">
                <a:solidFill>
                  <a:srgbClr val="202020"/>
                </a:solidFill>
                <a:ea typeface="210 밀레니얼"/>
              </a:rPr>
              <a:t>축제를 매개체로 사람들과</a:t>
            </a:r>
          </a:p>
          <a:p>
            <a:pPr algn="l">
              <a:lnSpc>
                <a:spcPts val="3390"/>
              </a:lnSpc>
            </a:pPr>
            <a:r>
              <a:rPr lang="en-US" sz="2607" spc="130">
                <a:solidFill>
                  <a:srgbClr val="202020"/>
                </a:solidFill>
                <a:ea typeface="210 밀레니얼"/>
              </a:rPr>
              <a:t>함께 할 수 있는 플렛폼을 </a:t>
            </a:r>
          </a:p>
          <a:p>
            <a:pPr algn="l">
              <a:lnSpc>
                <a:spcPts val="3390"/>
              </a:lnSpc>
            </a:pPr>
            <a:r>
              <a:rPr lang="en-US" sz="2607" spc="130">
                <a:solidFill>
                  <a:srgbClr val="202020"/>
                </a:solidFill>
                <a:latin typeface="210 밀레니얼"/>
                <a:ea typeface="210 밀레니얼"/>
              </a:rPr>
              <a:t>구축하고 싶었습니다.</a:t>
            </a:r>
          </a:p>
          <a:p>
            <a:pPr algn="l">
              <a:lnSpc>
                <a:spcPts val="3390"/>
              </a:lnSpc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bg>
      <p:bgPr>
        <a:solidFill>
          <a:srgbClr val="20202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310951" y="4380548"/>
            <a:ext cx="7666098" cy="1158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800"/>
              </a:lnSpc>
            </a:pPr>
            <a:r>
              <a:rPr lang="en-US" sz="8000">
                <a:solidFill>
                  <a:srgbClr val="FFFFFF"/>
                </a:solidFill>
                <a:ea typeface="Arita Buri Medium Bold"/>
              </a:rPr>
              <a:t>화면 설계 및 양식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7171369" y="5796660"/>
            <a:ext cx="6112278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800">
                <a:solidFill>
                  <a:srgbClr val="FFFFFF">
                    <a:alpha val="56863"/>
                  </a:srgbClr>
                </a:solidFill>
                <a:ea typeface="210 네모진"/>
              </a:rPr>
              <a:t>화면 흐름도 및 설계도 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51621" y="868388"/>
            <a:ext cx="15922792" cy="8025871"/>
          </a:xfrm>
          <a:custGeom>
            <a:avLst/>
            <a:gdLst/>
            <a:ahLst/>
            <a:cxnLst/>
            <a:rect r="r" b="b" t="t" l="l"/>
            <a:pathLst>
              <a:path h="8025871" w="15922792">
                <a:moveTo>
                  <a:pt x="0" y="0"/>
                </a:moveTo>
                <a:lnTo>
                  <a:pt x="15922792" y="0"/>
                </a:lnTo>
                <a:lnTo>
                  <a:pt x="15922792" y="8025871"/>
                </a:lnTo>
                <a:lnTo>
                  <a:pt x="0" y="802587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339" t="0" r="-4339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560818" y="246527"/>
            <a:ext cx="5933809" cy="6218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705"/>
              </a:lnSpc>
            </a:pPr>
            <a:r>
              <a:rPr lang="en-US" sz="4277">
                <a:solidFill>
                  <a:srgbClr val="202020"/>
                </a:solidFill>
                <a:latin typeface="Arita Buri Medium Bold"/>
                <a:ea typeface="Arita Buri Medium Bold"/>
              </a:rPr>
              <a:t>화면 흐름도 [오늘 여행]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10550" y="905849"/>
            <a:ext cx="16277626" cy="9166726"/>
          </a:xfrm>
          <a:custGeom>
            <a:avLst/>
            <a:gdLst/>
            <a:ahLst/>
            <a:cxnLst/>
            <a:rect r="r" b="b" t="t" l="l"/>
            <a:pathLst>
              <a:path h="9166726" w="16277626">
                <a:moveTo>
                  <a:pt x="0" y="0"/>
                </a:moveTo>
                <a:lnTo>
                  <a:pt x="16277626" y="0"/>
                </a:lnTo>
                <a:lnTo>
                  <a:pt x="16277626" y="9166726"/>
                </a:lnTo>
                <a:lnTo>
                  <a:pt x="0" y="91667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54729" y="172330"/>
            <a:ext cx="5933809" cy="6218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705"/>
              </a:lnSpc>
            </a:pPr>
            <a:r>
              <a:rPr lang="en-US" sz="4277">
                <a:solidFill>
                  <a:srgbClr val="202020"/>
                </a:solidFill>
                <a:latin typeface="Arita Buri Medium Bold"/>
                <a:ea typeface="Arita Buri Medium Bold"/>
              </a:rPr>
              <a:t>화면 설계도 [오늘 여행]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911326" y="746411"/>
            <a:ext cx="10695994" cy="9322860"/>
          </a:xfrm>
          <a:custGeom>
            <a:avLst/>
            <a:gdLst/>
            <a:ahLst/>
            <a:cxnLst/>
            <a:rect r="r" b="b" t="t" l="l"/>
            <a:pathLst>
              <a:path h="9322860" w="10695994">
                <a:moveTo>
                  <a:pt x="0" y="0"/>
                </a:moveTo>
                <a:lnTo>
                  <a:pt x="10695995" y="0"/>
                </a:lnTo>
                <a:lnTo>
                  <a:pt x="10695995" y="9322859"/>
                </a:lnTo>
                <a:lnTo>
                  <a:pt x="0" y="932285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20505" y="277795"/>
            <a:ext cx="6731138" cy="6218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705"/>
              </a:lnSpc>
            </a:pPr>
            <a:r>
              <a:rPr lang="en-US" sz="4277">
                <a:solidFill>
                  <a:srgbClr val="202020"/>
                </a:solidFill>
                <a:latin typeface="Arita Buri Medium Bold"/>
                <a:ea typeface="Arita Buri Medium Bold"/>
              </a:rPr>
              <a:t>화면 설계도 [메인[메뉴바]]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92878" y="1028700"/>
            <a:ext cx="16266422" cy="9184250"/>
          </a:xfrm>
          <a:custGeom>
            <a:avLst/>
            <a:gdLst/>
            <a:ahLst/>
            <a:cxnLst/>
            <a:rect r="r" b="b" t="t" l="l"/>
            <a:pathLst>
              <a:path h="9184250" w="16266422">
                <a:moveTo>
                  <a:pt x="0" y="0"/>
                </a:moveTo>
                <a:lnTo>
                  <a:pt x="16266422" y="0"/>
                </a:lnTo>
                <a:lnTo>
                  <a:pt x="16266422" y="9184250"/>
                </a:lnTo>
                <a:lnTo>
                  <a:pt x="0" y="91842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01631" y="309062"/>
            <a:ext cx="6668602" cy="6218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705"/>
              </a:lnSpc>
            </a:pPr>
            <a:r>
              <a:rPr lang="en-US" sz="4277">
                <a:solidFill>
                  <a:srgbClr val="202020"/>
                </a:solidFill>
                <a:latin typeface="Arita Buri Medium Bold"/>
                <a:ea typeface="Arita Buri Medium Bold"/>
              </a:rPr>
              <a:t>화면 설계도 [함께여행]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32440" y="605705"/>
            <a:ext cx="16426860" cy="9138125"/>
          </a:xfrm>
          <a:custGeom>
            <a:avLst/>
            <a:gdLst/>
            <a:ahLst/>
            <a:cxnLst/>
            <a:rect r="r" b="b" t="t" l="l"/>
            <a:pathLst>
              <a:path h="9138125" w="16426860">
                <a:moveTo>
                  <a:pt x="0" y="0"/>
                </a:moveTo>
                <a:lnTo>
                  <a:pt x="16426860" y="0"/>
                </a:lnTo>
                <a:lnTo>
                  <a:pt x="16426860" y="9138125"/>
                </a:lnTo>
                <a:lnTo>
                  <a:pt x="0" y="91381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91" t="-1539" r="-291" b="-855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55088" y="309062"/>
            <a:ext cx="7684806" cy="6218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705"/>
              </a:lnSpc>
            </a:pPr>
            <a:r>
              <a:rPr lang="en-US" sz="4277">
                <a:solidFill>
                  <a:srgbClr val="202020"/>
                </a:solidFill>
                <a:latin typeface="Arita Buri Medium Bold"/>
                <a:ea typeface="Arita Buri Medium Bold"/>
              </a:rPr>
              <a:t>화면 설계도 [게시물 작성]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DAGHnKP6dM4</dc:identifier>
  <dcterms:modified xsi:type="dcterms:W3CDTF">2011-08-01T06:04:30Z</dcterms:modified>
  <cp:revision>1</cp:revision>
  <dc:title>검은색 갈색 간단한 기업 세리프 프리젠테이션</dc:title>
</cp:coreProperties>
</file>